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Nunito" charset="1" panose="00000500000000000000"/>
      <p:regular r:id="rId11"/>
    </p:embeddedFont>
    <p:embeddedFont>
      <p:font typeface="Nunito Bold" charset="1" panose="00000800000000000000"/>
      <p:regular r:id="rId12"/>
    </p:embeddedFont>
    <p:embeddedFont>
      <p:font typeface="Nunito Bold Italics" charset="1" panose="00000000000000000000"/>
      <p:regular r:id="rId13"/>
    </p:embeddedFont>
    <p:embeddedFont>
      <p:font typeface="Nunito Light" charset="1" panose="00000400000000000000"/>
      <p:regular r:id="rId14"/>
    </p:embeddedFont>
    <p:embeddedFont>
      <p:font typeface="Nunito Heavy" charset="1" panose="00000000000000000000"/>
      <p:regular r:id="rId15"/>
    </p:embeddedFont>
    <p:embeddedFont>
      <p:font typeface="Nunito Heavy Italics"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EEFDB"/>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800047" y="2056495"/>
            <a:ext cx="12699007" cy="3087005"/>
          </a:xfrm>
          <a:prstGeom prst="rect">
            <a:avLst/>
          </a:prstGeom>
        </p:spPr>
        <p:txBody>
          <a:bodyPr anchor="t" rtlCol="false" tIns="0" lIns="0" bIns="0" rIns="0">
            <a:spAutoFit/>
          </a:bodyPr>
          <a:lstStyle/>
          <a:p>
            <a:pPr algn="ctr">
              <a:lnSpc>
                <a:spcPts val="12418"/>
              </a:lnSpc>
            </a:pPr>
            <a:r>
              <a:rPr lang="en-US" sz="8870">
                <a:solidFill>
                  <a:srgbClr val="000000"/>
                </a:solidFill>
                <a:latin typeface="Fredoka One Bold"/>
              </a:rPr>
              <a:t>MTU AND FRAGMENTATION</a:t>
            </a:r>
          </a:p>
        </p:txBody>
      </p:sp>
      <p:sp>
        <p:nvSpPr>
          <p:cNvPr name="TextBox 10" id="10"/>
          <p:cNvSpPr txBox="true"/>
          <p:nvPr/>
        </p:nvSpPr>
        <p:spPr>
          <a:xfrm rot="0">
            <a:off x="4190453" y="5325209"/>
            <a:ext cx="9907094" cy="685391"/>
          </a:xfrm>
          <a:prstGeom prst="rect">
            <a:avLst/>
          </a:prstGeom>
        </p:spPr>
        <p:txBody>
          <a:bodyPr anchor="t" rtlCol="false" tIns="0" lIns="0" bIns="0" rIns="0">
            <a:spAutoFit/>
          </a:bodyPr>
          <a:lstStyle/>
          <a:p>
            <a:pPr algn="ctr">
              <a:lnSpc>
                <a:spcPts val="5604"/>
              </a:lnSpc>
            </a:pPr>
            <a:r>
              <a:rPr lang="en-US" sz="4002">
                <a:solidFill>
                  <a:srgbClr val="000000"/>
                </a:solidFill>
                <a:latin typeface="Nunito Bold"/>
              </a:rPr>
              <a:t>By Yashmitha Sri|AP21110010678</a:t>
            </a:r>
          </a:p>
        </p:txBody>
      </p:sp>
      <p:sp>
        <p:nvSpPr>
          <p:cNvPr name="TextBox 11" id="11"/>
          <p:cNvSpPr txBox="true"/>
          <p:nvPr/>
        </p:nvSpPr>
        <p:spPr>
          <a:xfrm rot="0">
            <a:off x="12710107" y="8743950"/>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SRM University,AP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53413"/>
            <a:ext cx="16521399" cy="7794516"/>
            <a:chOff x="0" y="0"/>
            <a:chExt cx="4351315" cy="2052877"/>
          </a:xfrm>
        </p:grpSpPr>
        <p:sp>
          <p:nvSpPr>
            <p:cNvPr name="Freeform 6" id="6"/>
            <p:cNvSpPr/>
            <p:nvPr/>
          </p:nvSpPr>
          <p:spPr>
            <a:xfrm flipH="false" flipV="false" rot="0">
              <a:off x="0" y="0"/>
              <a:ext cx="4351315" cy="2052877"/>
            </a:xfrm>
            <a:custGeom>
              <a:avLst/>
              <a:gdLst/>
              <a:ahLst/>
              <a:cxnLst/>
              <a:rect r="r" b="b" t="t" l="l"/>
              <a:pathLst>
                <a:path h="2052877" w="4351315">
                  <a:moveTo>
                    <a:pt x="0" y="0"/>
                  </a:moveTo>
                  <a:lnTo>
                    <a:pt x="4351315" y="0"/>
                  </a:lnTo>
                  <a:lnTo>
                    <a:pt x="4351315" y="2052877"/>
                  </a:lnTo>
                  <a:lnTo>
                    <a:pt x="0" y="2052877"/>
                  </a:lnTo>
                  <a:close/>
                </a:path>
              </a:pathLst>
            </a:custGeom>
            <a:solidFill>
              <a:srgbClr val="FEEFDB"/>
            </a:solidFill>
          </p:spPr>
        </p:sp>
        <p:sp>
          <p:nvSpPr>
            <p:cNvPr name="TextBox 7" id="7"/>
            <p:cNvSpPr txBox="true"/>
            <p:nvPr/>
          </p:nvSpPr>
          <p:spPr>
            <a:xfrm>
              <a:off x="0" y="-38100"/>
              <a:ext cx="4351315" cy="209097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9785878"/>
            <a:ext cx="19974273" cy="1861295"/>
            <a:chOff x="0" y="0"/>
            <a:chExt cx="5260714" cy="490218"/>
          </a:xfrm>
        </p:grpSpPr>
        <p:sp>
          <p:nvSpPr>
            <p:cNvPr name="Freeform 9" id="9"/>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0" id="10"/>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304783" y="3132804"/>
            <a:ext cx="15969232" cy="5879718"/>
          </a:xfrm>
          <a:prstGeom prst="rect">
            <a:avLst/>
          </a:prstGeom>
        </p:spPr>
        <p:txBody>
          <a:bodyPr anchor="t" rtlCol="false" tIns="0" lIns="0" bIns="0" rIns="0">
            <a:spAutoFit/>
          </a:bodyPr>
          <a:lstStyle/>
          <a:p>
            <a:pPr algn="just" marL="726663" indent="-363331" lvl="1">
              <a:lnSpc>
                <a:spcPts val="5216"/>
              </a:lnSpc>
              <a:buFont typeface="Arial"/>
              <a:buChar char="•"/>
            </a:pPr>
            <a:r>
              <a:rPr lang="en-US" sz="3365">
                <a:solidFill>
                  <a:srgbClr val="000000"/>
                </a:solidFill>
                <a:latin typeface="Nunito Bold"/>
              </a:rPr>
              <a:t> Numerical:</a:t>
            </a:r>
          </a:p>
          <a:p>
            <a:pPr algn="just">
              <a:lnSpc>
                <a:spcPts val="5216"/>
              </a:lnSpc>
            </a:pPr>
            <a:r>
              <a:rPr lang="en-US" sz="3365">
                <a:solidFill>
                  <a:srgbClr val="000000"/>
                </a:solidFill>
                <a:latin typeface="Nunito Bold"/>
              </a:rPr>
              <a:t>Let's consider a scenario where a large datagram needs to be fragmented into smaller fragments due to the Maximum Transfer Unit (MTU) limitations of a network. The original datagram is 2000 bytes long, and the MTU of the network is 500 bytes.</a:t>
            </a:r>
          </a:p>
          <a:p>
            <a:pPr algn="just">
              <a:lnSpc>
                <a:spcPts val="5216"/>
              </a:lnSpc>
            </a:pPr>
          </a:p>
          <a:p>
            <a:pPr algn="just">
              <a:lnSpc>
                <a:spcPts val="5216"/>
              </a:lnSpc>
            </a:pPr>
          </a:p>
          <a:p>
            <a:pPr algn="just">
              <a:lnSpc>
                <a:spcPts val="5216"/>
              </a:lnSpc>
            </a:pPr>
          </a:p>
          <a:p>
            <a:pPr algn="just">
              <a:lnSpc>
                <a:spcPts val="5216"/>
              </a:lnSpc>
            </a:pPr>
          </a:p>
        </p:txBody>
      </p:sp>
      <p:sp>
        <p:nvSpPr>
          <p:cNvPr name="Freeform 12" id="12"/>
          <p:cNvSpPr/>
          <p:nvPr/>
        </p:nvSpPr>
        <p:spPr>
          <a:xfrm flipH="false" flipV="false" rot="0">
            <a:off x="16284613" y="7836503"/>
            <a:ext cx="1949375" cy="1949375"/>
          </a:xfrm>
          <a:custGeom>
            <a:avLst/>
            <a:gdLst/>
            <a:ahLst/>
            <a:cxnLst/>
            <a:rect r="r" b="b" t="t" l="l"/>
            <a:pathLst>
              <a:path h="1949375" w="1949375">
                <a:moveTo>
                  <a:pt x="0" y="0"/>
                </a:moveTo>
                <a:lnTo>
                  <a:pt x="1949374" y="0"/>
                </a:lnTo>
                <a:lnTo>
                  <a:pt x="1949374"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EFDB"/>
        </a:solidFill>
      </p:bgPr>
    </p:bg>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2035655" y="1890712"/>
          <a:ext cx="14216689" cy="5476875"/>
        </p:xfrm>
        <a:graphic>
          <a:graphicData uri="http://schemas.openxmlformats.org/drawingml/2006/table">
            <a:tbl>
              <a:tblPr/>
              <a:tblGrid>
                <a:gridCol w="7231738"/>
                <a:gridCol w="2134143"/>
                <a:gridCol w="2134143"/>
                <a:gridCol w="2134143"/>
                <a:gridCol w="582524"/>
              </a:tblGrid>
              <a:tr h="1369219">
                <a:tc>
                  <a:txBody>
                    <a:bodyPr anchor="t" rtlCol="false"/>
                    <a:lstStyle/>
                    <a:p>
                      <a:pPr algn="ctr">
                        <a:lnSpc>
                          <a:spcPts val="3499"/>
                        </a:lnSpc>
                        <a:defRPr/>
                      </a:pPr>
                      <a:r>
                        <a:rPr lang="en-US" sz="2499">
                          <a:solidFill>
                            <a:srgbClr val="000000"/>
                          </a:solidFill>
                          <a:latin typeface="Nunito Bold"/>
                        </a:rPr>
                        <a:t>Fragment 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Data (500 bytes)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Offset = 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MF = 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69219">
                <a:tc>
                  <a:txBody>
                    <a:bodyPr anchor="t" rtlCol="false"/>
                    <a:lstStyle/>
                    <a:p>
                      <a:pPr algn="ctr">
                        <a:lnSpc>
                          <a:spcPts val="3499"/>
                        </a:lnSpc>
                        <a:defRPr/>
                      </a:pPr>
                      <a:r>
                        <a:rPr lang="en-US" sz="2499">
                          <a:solidFill>
                            <a:srgbClr val="000000"/>
                          </a:solidFill>
                          <a:latin typeface="Nunito Bold"/>
                        </a:rPr>
                        <a:t>Fragment 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Data (500 bytes)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Offset = 62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MF = 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69219">
                <a:tc>
                  <a:txBody>
                    <a:bodyPr anchor="t" rtlCol="false"/>
                    <a:lstStyle/>
                    <a:p>
                      <a:pPr algn="ctr">
                        <a:lnSpc>
                          <a:spcPts val="3499"/>
                        </a:lnSpc>
                        <a:defRPr/>
                      </a:pPr>
                      <a:r>
                        <a:rPr lang="en-US" sz="2499">
                          <a:solidFill>
                            <a:srgbClr val="000000"/>
                          </a:solidFill>
                          <a:latin typeface="Nunito Bold"/>
                        </a:rPr>
                        <a:t>Fragment 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Data (500 bytes)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Offset = 125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MF = 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69219">
                <a:tc>
                  <a:txBody>
                    <a:bodyPr anchor="t" rtlCol="false"/>
                    <a:lstStyle/>
                    <a:p>
                      <a:pPr algn="ctr">
                        <a:lnSpc>
                          <a:spcPts val="3499"/>
                        </a:lnSpc>
                        <a:defRPr/>
                      </a:pPr>
                      <a:r>
                        <a:rPr lang="en-US" sz="2499">
                          <a:solidFill>
                            <a:srgbClr val="000000"/>
                          </a:solidFill>
                          <a:latin typeface="Nunito Bold"/>
                        </a:rPr>
                        <a:t>Fragment 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Data (500 bytes)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Offset = 187</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unito Bold"/>
                        </a:rPr>
                        <a:t>MF = 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109662" y="-313985"/>
            <a:ext cx="19343650" cy="11030510"/>
            <a:chOff x="0" y="0"/>
            <a:chExt cx="5094624" cy="2905155"/>
          </a:xfrm>
        </p:grpSpPr>
        <p:sp>
          <p:nvSpPr>
            <p:cNvPr name="Freeform 6" id="6"/>
            <p:cNvSpPr/>
            <p:nvPr/>
          </p:nvSpPr>
          <p:spPr>
            <a:xfrm flipH="false" flipV="false" rot="0">
              <a:off x="0" y="0"/>
              <a:ext cx="5094624" cy="2905155"/>
            </a:xfrm>
            <a:custGeom>
              <a:avLst/>
              <a:gdLst/>
              <a:ahLst/>
              <a:cxnLst/>
              <a:rect r="r" b="b" t="t" l="l"/>
              <a:pathLst>
                <a:path h="2905155" w="5094624">
                  <a:moveTo>
                    <a:pt x="0" y="0"/>
                  </a:moveTo>
                  <a:lnTo>
                    <a:pt x="5094624" y="0"/>
                  </a:lnTo>
                  <a:lnTo>
                    <a:pt x="5094624" y="2905155"/>
                  </a:lnTo>
                  <a:lnTo>
                    <a:pt x="0" y="2905155"/>
                  </a:lnTo>
                  <a:close/>
                </a:path>
              </a:pathLst>
            </a:custGeom>
            <a:solidFill>
              <a:srgbClr val="FEEFDB"/>
            </a:solidFill>
          </p:spPr>
        </p:sp>
        <p:sp>
          <p:nvSpPr>
            <p:cNvPr name="TextBox 7" id="7"/>
            <p:cNvSpPr txBox="true"/>
            <p:nvPr/>
          </p:nvSpPr>
          <p:spPr>
            <a:xfrm>
              <a:off x="0" y="-38100"/>
              <a:ext cx="5094624" cy="294325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9785878"/>
            <a:ext cx="19974273" cy="1861295"/>
            <a:chOff x="0" y="0"/>
            <a:chExt cx="5260714" cy="490218"/>
          </a:xfrm>
        </p:grpSpPr>
        <p:sp>
          <p:nvSpPr>
            <p:cNvPr name="Freeform 9" id="9"/>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0" id="10"/>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60858" y="2739789"/>
            <a:ext cx="16198442" cy="3074046"/>
          </a:xfrm>
          <a:prstGeom prst="rect">
            <a:avLst/>
          </a:prstGeom>
        </p:spPr>
        <p:txBody>
          <a:bodyPr anchor="t" rtlCol="false" tIns="0" lIns="0" bIns="0" rIns="0">
            <a:spAutoFit/>
          </a:bodyPr>
          <a:lstStyle/>
          <a:p>
            <a:pPr algn="just" marL="845040" indent="-422520" lvl="1">
              <a:lnSpc>
                <a:spcPts val="6066"/>
              </a:lnSpc>
              <a:buFont typeface="Arial"/>
              <a:buChar char="•"/>
            </a:pPr>
            <a:r>
              <a:rPr lang="en-US" sz="3914">
                <a:solidFill>
                  <a:srgbClr val="000000"/>
                </a:solidFill>
                <a:latin typeface="Nunito Bold"/>
              </a:rPr>
              <a:t>In an IPv4 packet, the value of HLEN is 1000 in binary. </a:t>
            </a:r>
            <a:r>
              <a:rPr lang="en-US" sz="3914">
                <a:solidFill>
                  <a:srgbClr val="000000"/>
                </a:solidFill>
                <a:latin typeface="Nunito Bold"/>
              </a:rPr>
              <a:t>How many bytes of options are being carried by this packet?</a:t>
            </a:r>
          </a:p>
          <a:p>
            <a:pPr algn="just">
              <a:lnSpc>
                <a:spcPts val="6531"/>
              </a:lnSpc>
            </a:pPr>
            <a:r>
              <a:rPr lang="en-US" sz="4214">
                <a:solidFill>
                  <a:srgbClr val="000000"/>
                </a:solidFill>
                <a:latin typeface="Nunito Bold"/>
              </a:rPr>
              <a:t>  </a:t>
            </a:r>
          </a:p>
          <a:p>
            <a:pPr algn="just">
              <a:lnSpc>
                <a:spcPts val="6066"/>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109662" y="-313985"/>
            <a:ext cx="19343650" cy="11030510"/>
            <a:chOff x="0" y="0"/>
            <a:chExt cx="5094624" cy="2905155"/>
          </a:xfrm>
        </p:grpSpPr>
        <p:sp>
          <p:nvSpPr>
            <p:cNvPr name="Freeform 6" id="6"/>
            <p:cNvSpPr/>
            <p:nvPr/>
          </p:nvSpPr>
          <p:spPr>
            <a:xfrm flipH="false" flipV="false" rot="0">
              <a:off x="0" y="0"/>
              <a:ext cx="5094624" cy="2905155"/>
            </a:xfrm>
            <a:custGeom>
              <a:avLst/>
              <a:gdLst/>
              <a:ahLst/>
              <a:cxnLst/>
              <a:rect r="r" b="b" t="t" l="l"/>
              <a:pathLst>
                <a:path h="2905155" w="5094624">
                  <a:moveTo>
                    <a:pt x="0" y="0"/>
                  </a:moveTo>
                  <a:lnTo>
                    <a:pt x="5094624" y="0"/>
                  </a:lnTo>
                  <a:lnTo>
                    <a:pt x="5094624" y="2905155"/>
                  </a:lnTo>
                  <a:lnTo>
                    <a:pt x="0" y="2905155"/>
                  </a:lnTo>
                  <a:close/>
                </a:path>
              </a:pathLst>
            </a:custGeom>
            <a:solidFill>
              <a:srgbClr val="FEEFDB"/>
            </a:solidFill>
          </p:spPr>
        </p:sp>
        <p:sp>
          <p:nvSpPr>
            <p:cNvPr name="TextBox 7" id="7"/>
            <p:cNvSpPr txBox="true"/>
            <p:nvPr/>
          </p:nvSpPr>
          <p:spPr>
            <a:xfrm>
              <a:off x="0" y="-38100"/>
              <a:ext cx="5094624" cy="294325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9785878"/>
            <a:ext cx="19974273" cy="1861295"/>
            <a:chOff x="0" y="0"/>
            <a:chExt cx="5260714" cy="490218"/>
          </a:xfrm>
        </p:grpSpPr>
        <p:sp>
          <p:nvSpPr>
            <p:cNvPr name="Freeform 9" id="9"/>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0" id="10"/>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60858" y="1511930"/>
            <a:ext cx="16198442" cy="7205991"/>
          </a:xfrm>
          <a:prstGeom prst="rect">
            <a:avLst/>
          </a:prstGeom>
        </p:spPr>
        <p:txBody>
          <a:bodyPr anchor="t" rtlCol="false" tIns="0" lIns="0" bIns="0" rIns="0">
            <a:spAutoFit/>
          </a:bodyPr>
          <a:lstStyle/>
          <a:p>
            <a:pPr algn="just">
              <a:lnSpc>
                <a:spcPts val="5136"/>
              </a:lnSpc>
            </a:pPr>
          </a:p>
          <a:p>
            <a:pPr algn="just">
              <a:lnSpc>
                <a:spcPts val="5601"/>
              </a:lnSpc>
            </a:pPr>
            <a:r>
              <a:rPr lang="en-US" sz="3614">
                <a:solidFill>
                  <a:srgbClr val="000000"/>
                </a:solidFill>
                <a:latin typeface="Nunito Bold"/>
              </a:rPr>
              <a:t>  </a:t>
            </a:r>
            <a:r>
              <a:rPr lang="en-US" sz="3614">
                <a:solidFill>
                  <a:srgbClr val="000000"/>
                </a:solidFill>
                <a:latin typeface="Nunito Bold"/>
              </a:rPr>
              <a:t>Solution</a:t>
            </a:r>
          </a:p>
          <a:p>
            <a:pPr algn="just">
              <a:lnSpc>
                <a:spcPts val="5601"/>
              </a:lnSpc>
            </a:pPr>
          </a:p>
          <a:p>
            <a:pPr algn="just">
              <a:lnSpc>
                <a:spcPts val="5136"/>
              </a:lnSpc>
            </a:pPr>
            <a:r>
              <a:rPr lang="en-US" sz="3314">
                <a:solidFill>
                  <a:srgbClr val="000000"/>
                </a:solidFill>
                <a:latin typeface="Nunito"/>
              </a:rPr>
              <a:t>The HLEN field in an IPv4 header specifies the length of the header in 32-bit words. So, when HLEN is 1000 in binary, it means the header length is 8 (in decimal).</a:t>
            </a:r>
          </a:p>
          <a:p>
            <a:pPr algn="just">
              <a:lnSpc>
                <a:spcPts val="5136"/>
              </a:lnSpc>
            </a:pPr>
            <a:r>
              <a:rPr lang="en-US" sz="3314">
                <a:solidFill>
                  <a:srgbClr val="000000"/>
                </a:solidFill>
                <a:latin typeface="Nunito"/>
              </a:rPr>
              <a:t>Each 32-bit word consists of 4 bytes (8 bits per byte). Therefore, the correct calculation for the total header length in bytes is:</a:t>
            </a:r>
          </a:p>
          <a:p>
            <a:pPr algn="just">
              <a:lnSpc>
                <a:spcPts val="5136"/>
              </a:lnSpc>
            </a:pPr>
            <a:r>
              <a:rPr lang="en-US" sz="3314">
                <a:solidFill>
                  <a:srgbClr val="000000"/>
                </a:solidFill>
                <a:latin typeface="Nunito"/>
              </a:rPr>
              <a:t>HLEN (in 32-bit words) * 4 bytes per word = 8 * 4 = 32 bytes.</a:t>
            </a:r>
          </a:p>
          <a:p>
            <a:pPr algn="just">
              <a:lnSpc>
                <a:spcPts val="5136"/>
              </a:lnSpc>
            </a:pPr>
            <a:r>
              <a:rPr lang="en-US" sz="3314">
                <a:solidFill>
                  <a:srgbClr val="000000"/>
                </a:solidFill>
                <a:latin typeface="Nunito"/>
              </a:rPr>
              <a:t>So, the IPv4 header in this case is 32 bytes long. The first 20 bytes are the base header, and the remaining 12 bytes are used for options.</a:t>
            </a:r>
          </a:p>
          <a:p>
            <a:pPr algn="just">
              <a:lnSpc>
                <a:spcPts val="513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2078127"/>
            <a:ext cx="16521399" cy="7269803"/>
            <a:chOff x="0" y="0"/>
            <a:chExt cx="4351315" cy="1914681"/>
          </a:xfrm>
        </p:grpSpPr>
        <p:sp>
          <p:nvSpPr>
            <p:cNvPr name="Freeform 5" id="5"/>
            <p:cNvSpPr/>
            <p:nvPr/>
          </p:nvSpPr>
          <p:spPr>
            <a:xfrm flipH="false" flipV="false" rot="0">
              <a:off x="0" y="0"/>
              <a:ext cx="4351315" cy="1914681"/>
            </a:xfrm>
            <a:custGeom>
              <a:avLst/>
              <a:gdLst/>
              <a:ahLst/>
              <a:cxnLst/>
              <a:rect r="r" b="b" t="t" l="l"/>
              <a:pathLst>
                <a:path h="1914681" w="4351315">
                  <a:moveTo>
                    <a:pt x="0" y="0"/>
                  </a:moveTo>
                  <a:lnTo>
                    <a:pt x="4351315" y="0"/>
                  </a:lnTo>
                  <a:lnTo>
                    <a:pt x="4351315" y="1914681"/>
                  </a:lnTo>
                  <a:lnTo>
                    <a:pt x="0" y="1914681"/>
                  </a:lnTo>
                  <a:close/>
                </a:path>
              </a:pathLst>
            </a:custGeom>
            <a:solidFill>
              <a:srgbClr val="FEEFDB"/>
            </a:solidFill>
          </p:spPr>
        </p:sp>
        <p:sp>
          <p:nvSpPr>
            <p:cNvPr name="TextBox 6" id="6"/>
            <p:cNvSpPr txBox="true"/>
            <p:nvPr/>
          </p:nvSpPr>
          <p:spPr>
            <a:xfrm>
              <a:off x="0" y="-38100"/>
              <a:ext cx="4351315" cy="1952781"/>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5139012" y="687305"/>
            <a:ext cx="8009976" cy="1730229"/>
            <a:chOff x="0" y="0"/>
            <a:chExt cx="2109623" cy="455698"/>
          </a:xfrm>
        </p:grpSpPr>
        <p:sp>
          <p:nvSpPr>
            <p:cNvPr name="Freeform 8" id="8"/>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FEEFDB"/>
            </a:solidFill>
            <a:ln w="38100" cap="sq">
              <a:solidFill>
                <a:srgbClr val="FEEFDB"/>
              </a:solidFill>
              <a:prstDash val="solid"/>
              <a:miter/>
            </a:ln>
          </p:spPr>
        </p:sp>
        <p:sp>
          <p:nvSpPr>
            <p:cNvPr name="TextBox 9" id="9"/>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576611" y="9785878"/>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953642" y="2824669"/>
            <a:ext cx="14671514" cy="4940365"/>
          </a:xfrm>
          <a:prstGeom prst="rect">
            <a:avLst/>
          </a:prstGeom>
        </p:spPr>
        <p:txBody>
          <a:bodyPr anchor="t" rtlCol="false" tIns="0" lIns="0" bIns="0" rIns="0">
            <a:spAutoFit/>
          </a:bodyPr>
          <a:lstStyle/>
          <a:p>
            <a:pPr algn="just">
              <a:lnSpc>
                <a:spcPts val="6636"/>
              </a:lnSpc>
            </a:pPr>
          </a:p>
          <a:p>
            <a:pPr algn="just" marL="663327" indent="-331664" lvl="1">
              <a:lnSpc>
                <a:spcPts val="6636"/>
              </a:lnSpc>
              <a:buFont typeface="Arial"/>
              <a:buChar char="•"/>
            </a:pPr>
            <a:r>
              <a:rPr lang="en-US" sz="3072" spc="144">
                <a:solidFill>
                  <a:srgbClr val="000000"/>
                </a:solidFill>
                <a:latin typeface="Nunito Bold"/>
              </a:rPr>
              <a:t>Streaming Services (Netflix, YouTube, etc.)</a:t>
            </a:r>
          </a:p>
          <a:p>
            <a:pPr algn="just" marL="663327" indent="-331664" lvl="1">
              <a:lnSpc>
                <a:spcPts val="6636"/>
              </a:lnSpc>
              <a:buFont typeface="Arial"/>
              <a:buChar char="•"/>
            </a:pPr>
            <a:r>
              <a:rPr lang="en-US" sz="3072" spc="144">
                <a:solidFill>
                  <a:srgbClr val="000000"/>
                </a:solidFill>
                <a:latin typeface="Nunito Bold"/>
              </a:rPr>
              <a:t>Gaming</a:t>
            </a:r>
          </a:p>
          <a:p>
            <a:pPr algn="just" marL="663327" indent="-331664" lvl="1">
              <a:lnSpc>
                <a:spcPts val="6636"/>
              </a:lnSpc>
              <a:buFont typeface="Arial"/>
              <a:buChar char="•"/>
            </a:pPr>
            <a:r>
              <a:rPr lang="en-US" sz="3072" spc="144">
                <a:solidFill>
                  <a:srgbClr val="000000"/>
                </a:solidFill>
                <a:latin typeface="Nunito Bold"/>
              </a:rPr>
              <a:t>VoIP (Voice over IP) and Real-Time Communication</a:t>
            </a:r>
          </a:p>
          <a:p>
            <a:pPr algn="just" marL="663327" indent="-331664" lvl="1">
              <a:lnSpc>
                <a:spcPts val="6636"/>
              </a:lnSpc>
              <a:buFont typeface="Arial"/>
              <a:buChar char="•"/>
            </a:pPr>
            <a:r>
              <a:rPr lang="en-US" sz="3072" spc="144">
                <a:solidFill>
                  <a:srgbClr val="000000"/>
                </a:solidFill>
                <a:latin typeface="Nunito Bold"/>
              </a:rPr>
              <a:t>Satellite TV and Radio</a:t>
            </a:r>
          </a:p>
          <a:p>
            <a:pPr algn="just">
              <a:lnSpc>
                <a:spcPts val="6636"/>
              </a:lnSpc>
            </a:pPr>
          </a:p>
        </p:txBody>
      </p:sp>
      <p:sp>
        <p:nvSpPr>
          <p:cNvPr name="Freeform 14" id="14"/>
          <p:cNvSpPr/>
          <p:nvPr/>
        </p:nvSpPr>
        <p:spPr>
          <a:xfrm flipH="false" flipV="false" rot="0">
            <a:off x="16284613" y="7836503"/>
            <a:ext cx="1949375" cy="1949375"/>
          </a:xfrm>
          <a:custGeom>
            <a:avLst/>
            <a:gdLst/>
            <a:ahLst/>
            <a:cxnLst/>
            <a:rect r="r" b="b" t="t" l="l"/>
            <a:pathLst>
              <a:path h="1949375" w="1949375">
                <a:moveTo>
                  <a:pt x="0" y="0"/>
                </a:moveTo>
                <a:lnTo>
                  <a:pt x="1949374" y="0"/>
                </a:lnTo>
                <a:lnTo>
                  <a:pt x="1949374"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4543721" y="1106110"/>
            <a:ext cx="9200557" cy="797369"/>
          </a:xfrm>
          <a:prstGeom prst="rect">
            <a:avLst/>
          </a:prstGeom>
        </p:spPr>
        <p:txBody>
          <a:bodyPr anchor="t" rtlCol="false" tIns="0" lIns="0" bIns="0" rIns="0">
            <a:spAutoFit/>
          </a:bodyPr>
          <a:lstStyle/>
          <a:p>
            <a:pPr algn="ctr">
              <a:lnSpc>
                <a:spcPts val="6450"/>
              </a:lnSpc>
            </a:pPr>
            <a:r>
              <a:rPr lang="en-US" sz="4607">
                <a:solidFill>
                  <a:srgbClr val="000000"/>
                </a:solidFill>
                <a:latin typeface="Fredoka One Bold"/>
              </a:rPr>
              <a:t>REAL-WORLD EXAMPLES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078127"/>
            <a:ext cx="16521399" cy="7269803"/>
            <a:chOff x="0" y="0"/>
            <a:chExt cx="4351315" cy="1914681"/>
          </a:xfrm>
        </p:grpSpPr>
        <p:sp>
          <p:nvSpPr>
            <p:cNvPr name="Freeform 6" id="6"/>
            <p:cNvSpPr/>
            <p:nvPr/>
          </p:nvSpPr>
          <p:spPr>
            <a:xfrm flipH="false" flipV="false" rot="0">
              <a:off x="0" y="0"/>
              <a:ext cx="4351315" cy="1914681"/>
            </a:xfrm>
            <a:custGeom>
              <a:avLst/>
              <a:gdLst/>
              <a:ahLst/>
              <a:cxnLst/>
              <a:rect r="r" b="b" t="t" l="l"/>
              <a:pathLst>
                <a:path h="1914681" w="4351315">
                  <a:moveTo>
                    <a:pt x="0" y="0"/>
                  </a:moveTo>
                  <a:lnTo>
                    <a:pt x="4351315" y="0"/>
                  </a:lnTo>
                  <a:lnTo>
                    <a:pt x="4351315" y="1914681"/>
                  </a:lnTo>
                  <a:lnTo>
                    <a:pt x="0" y="1914681"/>
                  </a:lnTo>
                  <a:close/>
                </a:path>
              </a:pathLst>
            </a:custGeom>
            <a:solidFill>
              <a:srgbClr val="FEEFDB"/>
            </a:solidFill>
          </p:spPr>
        </p:sp>
        <p:sp>
          <p:nvSpPr>
            <p:cNvPr name="TextBox 7" id="7"/>
            <p:cNvSpPr txBox="true"/>
            <p:nvPr/>
          </p:nvSpPr>
          <p:spPr>
            <a:xfrm>
              <a:off x="0" y="-38100"/>
              <a:ext cx="4351315" cy="195278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FEEFDB"/>
            </a:solidFill>
            <a:ln w="38100" cap="sq">
              <a:solidFill>
                <a:srgbClr val="FEEFDB"/>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785878"/>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074769" y="2057037"/>
            <a:ext cx="14671514" cy="8370681"/>
          </a:xfrm>
          <a:prstGeom prst="rect">
            <a:avLst/>
          </a:prstGeom>
        </p:spPr>
        <p:txBody>
          <a:bodyPr anchor="t" rtlCol="false" tIns="0" lIns="0" bIns="0" rIns="0">
            <a:spAutoFit/>
          </a:bodyPr>
          <a:lstStyle/>
          <a:p>
            <a:pPr algn="just">
              <a:lnSpc>
                <a:spcPts val="5170"/>
              </a:lnSpc>
            </a:pPr>
          </a:p>
          <a:p>
            <a:pPr algn="just" marL="684917" indent="-342458" lvl="1">
              <a:lnSpc>
                <a:spcPts val="5170"/>
              </a:lnSpc>
              <a:buFont typeface="Arial"/>
              <a:buChar char="•"/>
            </a:pPr>
            <a:r>
              <a:rPr lang="en-US" sz="3172">
                <a:solidFill>
                  <a:srgbClr val="000000"/>
                </a:solidFill>
                <a:latin typeface="Nunito Bold"/>
              </a:rPr>
              <a:t>Latency: Fragmentation can increase latency, as packets take longer to traverse the network due to the need for reassembly.(overhead and additional processing)</a:t>
            </a:r>
          </a:p>
          <a:p>
            <a:pPr algn="just" marL="684917" indent="-342458" lvl="1">
              <a:lnSpc>
                <a:spcPts val="5170"/>
              </a:lnSpc>
              <a:buFont typeface="Arial"/>
              <a:buChar char="•"/>
            </a:pPr>
            <a:r>
              <a:rPr lang="en-US" sz="3172">
                <a:solidFill>
                  <a:srgbClr val="000000"/>
                </a:solidFill>
                <a:latin typeface="Nunito Bold"/>
              </a:rPr>
              <a:t>Some firewalls and security measures can interfere with fragmented packets</a:t>
            </a:r>
          </a:p>
          <a:p>
            <a:pPr algn="just" marL="684917" indent="-342458" lvl="1">
              <a:lnSpc>
                <a:spcPts val="5170"/>
              </a:lnSpc>
              <a:buFont typeface="Arial"/>
              <a:buChar char="•"/>
            </a:pPr>
            <a:r>
              <a:rPr lang="en-US" sz="3172">
                <a:solidFill>
                  <a:srgbClr val="000000"/>
                </a:solidFill>
                <a:latin typeface="Nunito Bold"/>
              </a:rPr>
              <a:t>Packet Loss: Fragmentation can lead to packet loss and retransmissions, which can significantly impact network performance.</a:t>
            </a:r>
          </a:p>
          <a:p>
            <a:pPr algn="just">
              <a:lnSpc>
                <a:spcPts val="5170"/>
              </a:lnSpc>
            </a:pPr>
            <a:r>
              <a:rPr lang="en-US" sz="3172">
                <a:solidFill>
                  <a:srgbClr val="000000"/>
                </a:solidFill>
                <a:latin typeface="Nunito Bold"/>
              </a:rPr>
              <a:t>Therefore, efficient MTU management is essential, along with a clear understanding of fragmentation's challenges, to ensure that network security measures function optimally without compromising data transmission.</a:t>
            </a:r>
          </a:p>
          <a:p>
            <a:pPr algn="just">
              <a:lnSpc>
                <a:spcPts val="5170"/>
              </a:lnSpc>
            </a:pPr>
          </a:p>
          <a:p>
            <a:pPr algn="just">
              <a:lnSpc>
                <a:spcPts val="5170"/>
              </a:lnSpc>
            </a:pPr>
          </a:p>
        </p:txBody>
      </p:sp>
      <p:sp>
        <p:nvSpPr>
          <p:cNvPr name="Freeform 15" id="15"/>
          <p:cNvSpPr/>
          <p:nvPr/>
        </p:nvSpPr>
        <p:spPr>
          <a:xfrm flipH="false" flipV="false" rot="0">
            <a:off x="16284613" y="7836503"/>
            <a:ext cx="1949375" cy="1949375"/>
          </a:xfrm>
          <a:custGeom>
            <a:avLst/>
            <a:gdLst/>
            <a:ahLst/>
            <a:cxnLst/>
            <a:rect r="r" b="b" t="t" l="l"/>
            <a:pathLst>
              <a:path h="1949375" w="1949375">
                <a:moveTo>
                  <a:pt x="0" y="0"/>
                </a:moveTo>
                <a:lnTo>
                  <a:pt x="1949374" y="0"/>
                </a:lnTo>
                <a:lnTo>
                  <a:pt x="1949374"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348577" y="760394"/>
            <a:ext cx="9200557" cy="1500314"/>
          </a:xfrm>
          <a:prstGeom prst="rect">
            <a:avLst/>
          </a:prstGeom>
        </p:spPr>
        <p:txBody>
          <a:bodyPr anchor="t" rtlCol="false" tIns="0" lIns="0" bIns="0" rIns="0">
            <a:spAutoFit/>
          </a:bodyPr>
          <a:lstStyle/>
          <a:p>
            <a:pPr algn="ctr">
              <a:lnSpc>
                <a:spcPts val="6030"/>
              </a:lnSpc>
            </a:pPr>
            <a:r>
              <a:rPr lang="en-US" sz="4307">
                <a:solidFill>
                  <a:srgbClr val="000000"/>
                </a:solidFill>
                <a:latin typeface="Fredoka One Bold"/>
              </a:rPr>
              <a:t>CHALLENGES OF FRAGMENTATION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078127"/>
            <a:ext cx="16521399" cy="7269803"/>
            <a:chOff x="0" y="0"/>
            <a:chExt cx="4351315" cy="1914681"/>
          </a:xfrm>
        </p:grpSpPr>
        <p:sp>
          <p:nvSpPr>
            <p:cNvPr name="Freeform 6" id="6"/>
            <p:cNvSpPr/>
            <p:nvPr/>
          </p:nvSpPr>
          <p:spPr>
            <a:xfrm flipH="false" flipV="false" rot="0">
              <a:off x="0" y="0"/>
              <a:ext cx="4351315" cy="1914681"/>
            </a:xfrm>
            <a:custGeom>
              <a:avLst/>
              <a:gdLst/>
              <a:ahLst/>
              <a:cxnLst/>
              <a:rect r="r" b="b" t="t" l="l"/>
              <a:pathLst>
                <a:path h="1914681" w="4351315">
                  <a:moveTo>
                    <a:pt x="0" y="0"/>
                  </a:moveTo>
                  <a:lnTo>
                    <a:pt x="4351315" y="0"/>
                  </a:lnTo>
                  <a:lnTo>
                    <a:pt x="4351315" y="1914681"/>
                  </a:lnTo>
                  <a:lnTo>
                    <a:pt x="0" y="1914681"/>
                  </a:lnTo>
                  <a:close/>
                </a:path>
              </a:pathLst>
            </a:custGeom>
            <a:solidFill>
              <a:srgbClr val="FEEFDB"/>
            </a:solidFill>
          </p:spPr>
        </p:sp>
        <p:sp>
          <p:nvSpPr>
            <p:cNvPr name="TextBox 7" id="7"/>
            <p:cNvSpPr txBox="true"/>
            <p:nvPr/>
          </p:nvSpPr>
          <p:spPr>
            <a:xfrm>
              <a:off x="0" y="-38100"/>
              <a:ext cx="4351315" cy="195278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FEEFDB"/>
            </a:solidFill>
            <a:ln w="38100" cap="sq">
              <a:solidFill>
                <a:srgbClr val="FEEFDB"/>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785878"/>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808243" y="1956522"/>
            <a:ext cx="14671514" cy="7595434"/>
          </a:xfrm>
          <a:prstGeom prst="rect">
            <a:avLst/>
          </a:prstGeom>
        </p:spPr>
        <p:txBody>
          <a:bodyPr anchor="t" rtlCol="false" tIns="0" lIns="0" bIns="0" rIns="0">
            <a:spAutoFit/>
          </a:bodyPr>
          <a:lstStyle/>
          <a:p>
            <a:pPr algn="just">
              <a:lnSpc>
                <a:spcPts val="5530"/>
              </a:lnSpc>
            </a:pPr>
          </a:p>
          <a:p>
            <a:pPr algn="just" marL="663327" indent="-331664" lvl="1">
              <a:lnSpc>
                <a:spcPts val="5530"/>
              </a:lnSpc>
              <a:buFont typeface="Arial"/>
              <a:buChar char="•"/>
            </a:pPr>
            <a:r>
              <a:rPr lang="en-US" sz="3072">
                <a:solidFill>
                  <a:srgbClr val="000000"/>
                </a:solidFill>
                <a:latin typeface="Nunito Bold"/>
              </a:rPr>
              <a:t>Careful Consideration for Optimal MTU Size.</a:t>
            </a:r>
          </a:p>
          <a:p>
            <a:pPr algn="just" marL="663327" indent="-331664" lvl="1">
              <a:lnSpc>
                <a:spcPts val="5530"/>
              </a:lnSpc>
              <a:buFont typeface="Arial"/>
              <a:buChar char="•"/>
            </a:pPr>
            <a:r>
              <a:rPr lang="en-US" sz="3072">
                <a:solidFill>
                  <a:srgbClr val="000000"/>
                </a:solidFill>
                <a:latin typeface="Nunito Bold"/>
              </a:rPr>
              <a:t>Consistency in MTU sizes : When all devices within the network adhere to the same MTU size, fragmentation can be minimized.</a:t>
            </a:r>
          </a:p>
          <a:p>
            <a:pPr algn="just" marL="663327" indent="-331664" lvl="1">
              <a:lnSpc>
                <a:spcPts val="5530"/>
              </a:lnSpc>
              <a:buFont typeface="Arial"/>
              <a:buChar char="•"/>
            </a:pPr>
            <a:r>
              <a:rPr lang="en-US" sz="3072">
                <a:solidFill>
                  <a:srgbClr val="000000"/>
                </a:solidFill>
                <a:latin typeface="Nunito Bold"/>
              </a:rPr>
              <a:t>Minimizing Complications: By employing Path MTU Discovery, devices ensure that data packets are appropriately sized for the network's MTU. </a:t>
            </a:r>
          </a:p>
          <a:p>
            <a:pPr algn="just" marL="663327" indent="-331664" lvl="1">
              <a:lnSpc>
                <a:spcPts val="5530"/>
              </a:lnSpc>
              <a:buFont typeface="Arial"/>
              <a:buChar char="•"/>
            </a:pPr>
            <a:r>
              <a:rPr lang="en-US" sz="3072">
                <a:solidFill>
                  <a:srgbClr val="000000"/>
                </a:solidFill>
                <a:latin typeface="Nunito Bold"/>
              </a:rPr>
              <a:t>Dynamic MTU Management: MTU settings should not be treated as static parameters. They require periodic review and adjustment to ensure they remain in alignment with evolving network requirements and changes.</a:t>
            </a:r>
          </a:p>
          <a:p>
            <a:pPr algn="just">
              <a:lnSpc>
                <a:spcPts val="5530"/>
              </a:lnSpc>
            </a:pPr>
          </a:p>
          <a:p>
            <a:pPr algn="just">
              <a:lnSpc>
                <a:spcPts val="5530"/>
              </a:lnSpc>
            </a:pPr>
          </a:p>
        </p:txBody>
      </p:sp>
      <p:sp>
        <p:nvSpPr>
          <p:cNvPr name="Freeform 15" id="15"/>
          <p:cNvSpPr/>
          <p:nvPr/>
        </p:nvSpPr>
        <p:spPr>
          <a:xfrm flipH="false" flipV="false" rot="0">
            <a:off x="16284613" y="7836503"/>
            <a:ext cx="1949375" cy="1949375"/>
          </a:xfrm>
          <a:custGeom>
            <a:avLst/>
            <a:gdLst/>
            <a:ahLst/>
            <a:cxnLst/>
            <a:rect r="r" b="b" t="t" l="l"/>
            <a:pathLst>
              <a:path h="1949375" w="1949375">
                <a:moveTo>
                  <a:pt x="0" y="0"/>
                </a:moveTo>
                <a:lnTo>
                  <a:pt x="1949374" y="0"/>
                </a:lnTo>
                <a:lnTo>
                  <a:pt x="1949374"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348577" y="1131869"/>
            <a:ext cx="9200557" cy="780859"/>
          </a:xfrm>
          <a:prstGeom prst="rect">
            <a:avLst/>
          </a:prstGeom>
        </p:spPr>
        <p:txBody>
          <a:bodyPr anchor="t" rtlCol="false" tIns="0" lIns="0" bIns="0" rIns="0">
            <a:spAutoFit/>
          </a:bodyPr>
          <a:lstStyle/>
          <a:p>
            <a:pPr algn="ctr">
              <a:lnSpc>
                <a:spcPts val="6310"/>
              </a:lnSpc>
            </a:pPr>
            <a:r>
              <a:rPr lang="en-US" sz="4507">
                <a:solidFill>
                  <a:srgbClr val="000000"/>
                </a:solidFill>
                <a:latin typeface="Fredoka One Bold"/>
              </a:rPr>
              <a:t> BEST PRACTICES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EFDB"/>
        </a:solidFill>
      </p:bgPr>
    </p:bg>
    <p:spTree>
      <p:nvGrpSpPr>
        <p:cNvPr id="1" name=""/>
        <p:cNvGrpSpPr/>
        <p:nvPr/>
      </p:nvGrpSpPr>
      <p:grpSpPr>
        <a:xfrm>
          <a:off x="0" y="0"/>
          <a:ext cx="0" cy="0"/>
          <a:chOff x="0" y="0"/>
          <a:chExt cx="0" cy="0"/>
        </a:xfrm>
      </p:grpSpPr>
      <p:sp>
        <p:nvSpPr>
          <p:cNvPr name="Freeform 2" id="2"/>
          <p:cNvSpPr/>
          <p:nvPr/>
        </p:nvSpPr>
        <p:spPr>
          <a:xfrm flipH="false" flipV="false" rot="0">
            <a:off x="9110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12603" y="7125069"/>
            <a:ext cx="2939467" cy="3161931"/>
          </a:xfrm>
          <a:custGeom>
            <a:avLst/>
            <a:gdLst/>
            <a:ahLst/>
            <a:cxnLst/>
            <a:rect r="r" b="b" t="t" l="l"/>
            <a:pathLst>
              <a:path h="3161931" w="2939467">
                <a:moveTo>
                  <a:pt x="0" y="0"/>
                </a:moveTo>
                <a:lnTo>
                  <a:pt x="2939467" y="0"/>
                </a:lnTo>
                <a:lnTo>
                  <a:pt x="2939467" y="3161931"/>
                </a:lnTo>
                <a:lnTo>
                  <a:pt x="0" y="3161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p:cNvPicPr>
            <a:picLocks noChangeAspect="true"/>
          </p:cNvPicPr>
          <p:nvPr/>
        </p:nvPicPr>
        <p:blipFill>
          <a:blip r:embed="rId6"/>
          <a:srcRect l="0" t="0" r="0" b="0"/>
          <a:stretch>
            <a:fillRect/>
          </a:stretch>
        </p:blipFill>
        <p:spPr>
          <a:xfrm flipH="false" flipV="false" rot="0">
            <a:off x="4387006" y="1028700"/>
            <a:ext cx="9513988" cy="8229600"/>
          </a:xfrm>
          <a:prstGeom prst="rect">
            <a:avLst/>
          </a:prstGeom>
          <a:ln cap="sq">
            <a:noFill/>
            <a:prstDash val="dash"/>
          </a:ln>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030656"/>
            <a:ext cx="16526539" cy="7227644"/>
            <a:chOff x="0" y="0"/>
            <a:chExt cx="4352669" cy="1903577"/>
          </a:xfrm>
        </p:grpSpPr>
        <p:sp>
          <p:nvSpPr>
            <p:cNvPr name="Freeform 6" id="6"/>
            <p:cNvSpPr/>
            <p:nvPr/>
          </p:nvSpPr>
          <p:spPr>
            <a:xfrm flipH="false" flipV="false" rot="0">
              <a:off x="0" y="0"/>
              <a:ext cx="4352668" cy="1903577"/>
            </a:xfrm>
            <a:custGeom>
              <a:avLst/>
              <a:gdLst/>
              <a:ahLst/>
              <a:cxnLst/>
              <a:rect r="r" b="b" t="t" l="l"/>
              <a:pathLst>
                <a:path h="1903577" w="4352668">
                  <a:moveTo>
                    <a:pt x="0" y="0"/>
                  </a:moveTo>
                  <a:lnTo>
                    <a:pt x="4352668" y="0"/>
                  </a:lnTo>
                  <a:lnTo>
                    <a:pt x="4352668" y="1903577"/>
                  </a:lnTo>
                  <a:lnTo>
                    <a:pt x="0" y="1903577"/>
                  </a:lnTo>
                  <a:close/>
                </a:path>
              </a:pathLst>
            </a:custGeom>
            <a:solidFill>
              <a:srgbClr val="FEEFDB"/>
            </a:solidFill>
          </p:spPr>
        </p:sp>
        <p:sp>
          <p:nvSpPr>
            <p:cNvPr name="TextBox 7" id="7"/>
            <p:cNvSpPr txBox="true"/>
            <p:nvPr/>
          </p:nvSpPr>
          <p:spPr>
            <a:xfrm>
              <a:off x="0" y="-38100"/>
              <a:ext cx="4352669" cy="194167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FEEFDB"/>
            </a:solidFill>
            <a:ln w="38100" cap="sq">
              <a:solidFill>
                <a:srgbClr val="FEEFDB"/>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632373"/>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INTRODUCTION </a:t>
            </a:r>
          </a:p>
        </p:txBody>
      </p:sp>
      <p:sp>
        <p:nvSpPr>
          <p:cNvPr name="TextBox 15" id="15"/>
          <p:cNvSpPr txBox="true"/>
          <p:nvPr/>
        </p:nvSpPr>
        <p:spPr>
          <a:xfrm rot="0">
            <a:off x="2246042" y="2723190"/>
            <a:ext cx="13795916" cy="6159500"/>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000000"/>
                </a:solidFill>
                <a:latin typeface="Nunito Bold"/>
              </a:rPr>
              <a:t>Computer networks are the backbone of modern communication, connecting devices and enabling the transfer of data.</a:t>
            </a:r>
          </a:p>
          <a:p>
            <a:pPr algn="just" marL="755649" indent="-377824" lvl="1">
              <a:lnSpc>
                <a:spcPts val="4899"/>
              </a:lnSpc>
              <a:buFont typeface="Arial"/>
              <a:buChar char="•"/>
            </a:pPr>
            <a:r>
              <a:rPr lang="en-US" sz="3499">
                <a:solidFill>
                  <a:srgbClr val="000000"/>
                </a:solidFill>
                <a:latin typeface="Nunito Bold"/>
              </a:rPr>
              <a:t>Networks come in various forms, from local area networks (LANs) within homes and offices to vast global networks like the internet.</a:t>
            </a:r>
          </a:p>
          <a:p>
            <a:pPr algn="just" marL="755649" indent="-377824" lvl="1">
              <a:lnSpc>
                <a:spcPts val="4899"/>
              </a:lnSpc>
              <a:buFont typeface="Arial"/>
              <a:buChar char="•"/>
            </a:pPr>
            <a:r>
              <a:rPr lang="en-US" sz="3499">
                <a:solidFill>
                  <a:srgbClr val="000000"/>
                </a:solidFill>
                <a:latin typeface="Nunito Bold"/>
              </a:rPr>
              <a:t>Th</a:t>
            </a:r>
            <a:r>
              <a:rPr lang="en-US" sz="3499">
                <a:solidFill>
                  <a:srgbClr val="000000"/>
                </a:solidFill>
                <a:latin typeface="Nunito Bold"/>
              </a:rPr>
              <a:t>e efficient exchange of data in these networks is crucial for communication, and understanding concepts like MTU and fragmentation is essential for optimizing this data transfer.</a:t>
            </a:r>
          </a:p>
          <a:p>
            <a:pPr algn="just">
              <a:lnSpc>
                <a:spcPts val="4899"/>
              </a:lnSpc>
            </a:pPr>
          </a:p>
        </p:txBody>
      </p:sp>
      <p:sp>
        <p:nvSpPr>
          <p:cNvPr name="Freeform 16" id="16"/>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6590398" y="6983167"/>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078127"/>
            <a:ext cx="16230600" cy="6909113"/>
            <a:chOff x="0" y="0"/>
            <a:chExt cx="4274726" cy="1819684"/>
          </a:xfrm>
        </p:grpSpPr>
        <p:sp>
          <p:nvSpPr>
            <p:cNvPr name="Freeform 6" id="6"/>
            <p:cNvSpPr/>
            <p:nvPr/>
          </p:nvSpPr>
          <p:spPr>
            <a:xfrm flipH="false" flipV="false" rot="0">
              <a:off x="0" y="0"/>
              <a:ext cx="4274726" cy="1819684"/>
            </a:xfrm>
            <a:custGeom>
              <a:avLst/>
              <a:gdLst/>
              <a:ahLst/>
              <a:cxnLst/>
              <a:rect r="r" b="b" t="t" l="l"/>
              <a:pathLst>
                <a:path h="1819684" w="4274726">
                  <a:moveTo>
                    <a:pt x="0" y="0"/>
                  </a:moveTo>
                  <a:lnTo>
                    <a:pt x="4274726" y="0"/>
                  </a:lnTo>
                  <a:lnTo>
                    <a:pt x="4274726" y="1819684"/>
                  </a:lnTo>
                  <a:lnTo>
                    <a:pt x="0" y="1819684"/>
                  </a:lnTo>
                  <a:close/>
                </a:path>
              </a:pathLst>
            </a:custGeom>
            <a:solidFill>
              <a:srgbClr val="FEEFDB"/>
            </a:solidFill>
          </p:spPr>
        </p:sp>
        <p:sp>
          <p:nvSpPr>
            <p:cNvPr name="TextBox 7" id="7"/>
            <p:cNvSpPr txBox="true"/>
            <p:nvPr/>
          </p:nvSpPr>
          <p:spPr>
            <a:xfrm>
              <a:off x="0" y="-38100"/>
              <a:ext cx="4274726" cy="185778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FEEFDB"/>
            </a:solidFill>
            <a:ln w="38100" cap="sq">
              <a:solidFill>
                <a:srgbClr val="FEEFDB"/>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785878"/>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150378" y="3005809"/>
            <a:ext cx="13987243" cy="4996598"/>
          </a:xfrm>
          <a:prstGeom prst="rect">
            <a:avLst/>
          </a:prstGeom>
        </p:spPr>
        <p:txBody>
          <a:bodyPr anchor="t" rtlCol="false" tIns="0" lIns="0" bIns="0" rIns="0">
            <a:spAutoFit/>
          </a:bodyPr>
          <a:lstStyle/>
          <a:p>
            <a:pPr algn="just" marL="678315" indent="-339158" lvl="1">
              <a:lnSpc>
                <a:spcPts val="4398"/>
              </a:lnSpc>
              <a:buFont typeface="Arial"/>
              <a:buChar char="•"/>
            </a:pPr>
            <a:r>
              <a:rPr lang="en-US" sz="3141">
                <a:solidFill>
                  <a:srgbClr val="000000"/>
                </a:solidFill>
                <a:latin typeface="Nunito Bold"/>
              </a:rPr>
              <a:t>MTU, short for Maximum Transmission Unit, is a fundamental concept in computer networking that defines maximum size of a data unit that can be transmitted over a particular network or link-layer protocol. </a:t>
            </a:r>
          </a:p>
          <a:p>
            <a:pPr algn="just">
              <a:lnSpc>
                <a:spcPts val="4398"/>
              </a:lnSpc>
            </a:pPr>
          </a:p>
          <a:p>
            <a:pPr algn="just" marL="678315" indent="-339158" lvl="1">
              <a:lnSpc>
                <a:spcPts val="4398"/>
              </a:lnSpc>
              <a:buFont typeface="Arial"/>
              <a:buChar char="•"/>
            </a:pPr>
            <a:r>
              <a:rPr lang="en-US" sz="3141">
                <a:solidFill>
                  <a:srgbClr val="000000"/>
                </a:solidFill>
                <a:latin typeface="Nunito Bold"/>
              </a:rPr>
              <a:t>Each link-layer protocol, like Ethernet, has its own defined MTU. For standard Ethernet, the MTU is typically 1500 bytes. This means that if a datagram (a packet of data) is larger than 1500 bytes, it must be fragmented into smaller pieces for transmission over an Ethernet network.</a:t>
            </a:r>
          </a:p>
        </p:txBody>
      </p:sp>
      <p:sp>
        <p:nvSpPr>
          <p:cNvPr name="Freeform 15" id="15"/>
          <p:cNvSpPr/>
          <p:nvPr/>
        </p:nvSpPr>
        <p:spPr>
          <a:xfrm flipH="false" flipV="false" rot="0">
            <a:off x="15985830" y="6986257"/>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MTU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47750" y="1553413"/>
            <a:ext cx="16521399" cy="7794516"/>
            <a:chOff x="0" y="0"/>
            <a:chExt cx="4351315" cy="2052877"/>
          </a:xfrm>
        </p:grpSpPr>
        <p:sp>
          <p:nvSpPr>
            <p:cNvPr name="Freeform 6" id="6"/>
            <p:cNvSpPr/>
            <p:nvPr/>
          </p:nvSpPr>
          <p:spPr>
            <a:xfrm flipH="false" flipV="false" rot="0">
              <a:off x="0" y="0"/>
              <a:ext cx="4351315" cy="2052877"/>
            </a:xfrm>
            <a:custGeom>
              <a:avLst/>
              <a:gdLst/>
              <a:ahLst/>
              <a:cxnLst/>
              <a:rect r="r" b="b" t="t" l="l"/>
              <a:pathLst>
                <a:path h="2052877" w="4351315">
                  <a:moveTo>
                    <a:pt x="0" y="0"/>
                  </a:moveTo>
                  <a:lnTo>
                    <a:pt x="4351315" y="0"/>
                  </a:lnTo>
                  <a:lnTo>
                    <a:pt x="4351315" y="2052877"/>
                  </a:lnTo>
                  <a:lnTo>
                    <a:pt x="0" y="2052877"/>
                  </a:lnTo>
                  <a:close/>
                </a:path>
              </a:pathLst>
            </a:custGeom>
            <a:solidFill>
              <a:srgbClr val="FEEFDB"/>
            </a:solidFill>
          </p:spPr>
        </p:sp>
        <p:sp>
          <p:nvSpPr>
            <p:cNvPr name="TextBox 7" id="7"/>
            <p:cNvSpPr txBox="true"/>
            <p:nvPr/>
          </p:nvSpPr>
          <p:spPr>
            <a:xfrm>
              <a:off x="0" y="-38100"/>
              <a:ext cx="4351315" cy="209097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9785878"/>
            <a:ext cx="19974273" cy="1861295"/>
            <a:chOff x="0" y="0"/>
            <a:chExt cx="5260714" cy="490218"/>
          </a:xfrm>
        </p:grpSpPr>
        <p:sp>
          <p:nvSpPr>
            <p:cNvPr name="Freeform 9" id="9"/>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0" id="10"/>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284613" y="7836503"/>
            <a:ext cx="1949375" cy="1949375"/>
          </a:xfrm>
          <a:custGeom>
            <a:avLst/>
            <a:gdLst/>
            <a:ahLst/>
            <a:cxnLst/>
            <a:rect r="r" b="b" t="t" l="l"/>
            <a:pathLst>
              <a:path h="1949375" w="1949375">
                <a:moveTo>
                  <a:pt x="0" y="0"/>
                </a:moveTo>
                <a:lnTo>
                  <a:pt x="1949374" y="0"/>
                </a:lnTo>
                <a:lnTo>
                  <a:pt x="1949374"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333627" y="2476398"/>
            <a:ext cx="7620747" cy="5948547"/>
          </a:xfrm>
          <a:custGeom>
            <a:avLst/>
            <a:gdLst/>
            <a:ahLst/>
            <a:cxnLst/>
            <a:rect r="r" b="b" t="t" l="l"/>
            <a:pathLst>
              <a:path h="5948547" w="7620747">
                <a:moveTo>
                  <a:pt x="0" y="0"/>
                </a:moveTo>
                <a:lnTo>
                  <a:pt x="7620746" y="0"/>
                </a:lnTo>
                <a:lnTo>
                  <a:pt x="7620746" y="5948547"/>
                </a:lnTo>
                <a:lnTo>
                  <a:pt x="0" y="5948547"/>
                </a:lnTo>
                <a:lnTo>
                  <a:pt x="0" y="0"/>
                </a:lnTo>
                <a:close/>
              </a:path>
            </a:pathLst>
          </a:custGeom>
          <a:blipFill>
            <a:blip r:embed="rId8"/>
            <a:stretch>
              <a:fillRect l="-2119" t="-2715" r="-3391" b="-4345"/>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078127"/>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EEFDB"/>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FEEFDB"/>
            </a:solidFill>
            <a:ln w="38100" cap="sq">
              <a:solidFill>
                <a:srgbClr val="FEEFDB"/>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785878"/>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664445" y="2504590"/>
            <a:ext cx="14377513" cy="6145276"/>
          </a:xfrm>
          <a:prstGeom prst="rect">
            <a:avLst/>
          </a:prstGeom>
        </p:spPr>
        <p:txBody>
          <a:bodyPr anchor="t" rtlCol="false" tIns="0" lIns="0" bIns="0" rIns="0">
            <a:spAutoFit/>
          </a:bodyPr>
          <a:lstStyle/>
          <a:p>
            <a:pPr algn="just">
              <a:lnSpc>
                <a:spcPts val="5401"/>
              </a:lnSpc>
            </a:pPr>
          </a:p>
          <a:p>
            <a:pPr algn="just" marL="798828" indent="-399414" lvl="1">
              <a:lnSpc>
                <a:spcPts val="5401"/>
              </a:lnSpc>
              <a:buFont typeface="Arial"/>
              <a:buChar char="•"/>
            </a:pPr>
            <a:r>
              <a:rPr lang="en-US" sz="3699">
                <a:solidFill>
                  <a:srgbClr val="000000"/>
                </a:solidFill>
                <a:latin typeface="Nunito Bold"/>
              </a:rPr>
              <a:t>Fragmentation is the process of dividing a large data packet into smaller fragments for transmission when the packet's size exceeds the network's MTU.</a:t>
            </a:r>
          </a:p>
          <a:p>
            <a:pPr algn="just" marL="798828" indent="-399414" lvl="1">
              <a:lnSpc>
                <a:spcPts val="5401"/>
              </a:lnSpc>
              <a:buFont typeface="Arial"/>
              <a:buChar char="•"/>
            </a:pPr>
            <a:r>
              <a:rPr lang="en-US" sz="3699">
                <a:solidFill>
                  <a:srgbClr val="000000"/>
                </a:solidFill>
                <a:latin typeface="Nunito Bold"/>
              </a:rPr>
              <a:t>Each fragment is individually sent over the network and reassembled at the destination.</a:t>
            </a:r>
          </a:p>
          <a:p>
            <a:pPr algn="just" marL="798828" indent="-399414" lvl="1">
              <a:lnSpc>
                <a:spcPts val="5401"/>
              </a:lnSpc>
              <a:buFont typeface="Arial"/>
              <a:buChar char="•"/>
            </a:pPr>
            <a:r>
              <a:rPr lang="en-US" sz="3699">
                <a:solidFill>
                  <a:srgbClr val="000000"/>
                </a:solidFill>
                <a:latin typeface="Nunito Bold"/>
              </a:rPr>
              <a:t>This process is essential for transmitting large files over networks with smaller MTUs.</a:t>
            </a:r>
          </a:p>
          <a:p>
            <a:pPr algn="just">
              <a:lnSpc>
                <a:spcPts val="5401"/>
              </a:lnSpc>
            </a:pPr>
          </a:p>
        </p:txBody>
      </p:sp>
      <p:sp>
        <p:nvSpPr>
          <p:cNvPr name="Freeform 15" id="15"/>
          <p:cNvSpPr/>
          <p:nvPr/>
        </p:nvSpPr>
        <p:spPr>
          <a:xfrm flipH="false" flipV="false" rot="0">
            <a:off x="16284613" y="7630090"/>
            <a:ext cx="1949375" cy="1949375"/>
          </a:xfrm>
          <a:custGeom>
            <a:avLst/>
            <a:gdLst/>
            <a:ahLst/>
            <a:cxnLst/>
            <a:rect r="r" b="b" t="t" l="l"/>
            <a:pathLst>
              <a:path h="1949375" w="1949375">
                <a:moveTo>
                  <a:pt x="0" y="0"/>
                </a:moveTo>
                <a:lnTo>
                  <a:pt x="1949374" y="0"/>
                </a:lnTo>
                <a:lnTo>
                  <a:pt x="1949374"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543721" y="1115635"/>
            <a:ext cx="9200557" cy="738314"/>
          </a:xfrm>
          <a:prstGeom prst="rect">
            <a:avLst/>
          </a:prstGeom>
        </p:spPr>
        <p:txBody>
          <a:bodyPr anchor="t" rtlCol="false" tIns="0" lIns="0" bIns="0" rIns="0">
            <a:spAutoFit/>
          </a:bodyPr>
          <a:lstStyle/>
          <a:p>
            <a:pPr algn="ctr">
              <a:lnSpc>
                <a:spcPts val="6030"/>
              </a:lnSpc>
            </a:pPr>
            <a:r>
              <a:rPr lang="en-US" sz="4307">
                <a:solidFill>
                  <a:srgbClr val="000000"/>
                </a:solidFill>
                <a:latin typeface="Fredoka One Bold"/>
              </a:rPr>
              <a:t>FRAGMENTATION DEFINED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078127"/>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EEFDB"/>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FEEFDB"/>
            </a:solidFill>
            <a:ln w="38100" cap="sq">
              <a:solidFill>
                <a:srgbClr val="FEEFDB"/>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785878"/>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955243" y="1954302"/>
            <a:ext cx="14377513" cy="5745861"/>
          </a:xfrm>
          <a:prstGeom prst="rect">
            <a:avLst/>
          </a:prstGeom>
        </p:spPr>
        <p:txBody>
          <a:bodyPr anchor="t" rtlCol="false" tIns="0" lIns="0" bIns="0" rIns="0">
            <a:spAutoFit/>
          </a:bodyPr>
          <a:lstStyle/>
          <a:p>
            <a:pPr algn="just">
              <a:lnSpc>
                <a:spcPts val="5771"/>
              </a:lnSpc>
            </a:pPr>
          </a:p>
          <a:p>
            <a:pPr algn="just" marL="798828" indent="-399414" lvl="1">
              <a:lnSpc>
                <a:spcPts val="5771"/>
              </a:lnSpc>
              <a:buFont typeface="Arial"/>
              <a:buChar char="•"/>
            </a:pPr>
            <a:r>
              <a:rPr lang="en-US" sz="3699">
                <a:solidFill>
                  <a:srgbClr val="000000"/>
                </a:solidFill>
                <a:latin typeface="Nunito Bold"/>
              </a:rPr>
              <a:t>Datagram fragmentation can be performed by either the source host that initially creates the datagram or by any router in the path between the source and destination.</a:t>
            </a:r>
          </a:p>
          <a:p>
            <a:pPr algn="just" marL="798828" indent="-399414" lvl="1">
              <a:lnSpc>
                <a:spcPts val="5771"/>
              </a:lnSpc>
              <a:buFont typeface="Arial"/>
              <a:buChar char="•"/>
            </a:pPr>
            <a:r>
              <a:rPr lang="en-US" sz="3699">
                <a:solidFill>
                  <a:srgbClr val="000000"/>
                </a:solidFill>
                <a:latin typeface="Nunito Bold"/>
              </a:rPr>
              <a:t>Regardless of where the fragmentation occurs, the reassembly of the fragmented datagram is only done by the destination host. This is because only the destination knows the correct order and structure of the original datagram.</a:t>
            </a:r>
          </a:p>
        </p:txBody>
      </p:sp>
      <p:sp>
        <p:nvSpPr>
          <p:cNvPr name="Freeform 15" id="15"/>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543721" y="1106110"/>
            <a:ext cx="9200557" cy="797369"/>
          </a:xfrm>
          <a:prstGeom prst="rect">
            <a:avLst/>
          </a:prstGeom>
        </p:spPr>
        <p:txBody>
          <a:bodyPr anchor="t" rtlCol="false" tIns="0" lIns="0" bIns="0" rIns="0">
            <a:spAutoFit/>
          </a:bodyPr>
          <a:lstStyle/>
          <a:p>
            <a:pPr algn="ctr">
              <a:lnSpc>
                <a:spcPts val="6450"/>
              </a:lnSpc>
            </a:pPr>
            <a:r>
              <a:rPr lang="en-US" sz="4607">
                <a:solidFill>
                  <a:srgbClr val="000000"/>
                </a:solidFill>
                <a:latin typeface="Fredoka One Bold"/>
              </a:rPr>
              <a:t>FRAGMENTATION DEFINED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EFDB"/>
        </a:solidFill>
      </p:bgPr>
    </p:bg>
    <p:spTree>
      <p:nvGrpSpPr>
        <p:cNvPr id="1" name=""/>
        <p:cNvGrpSpPr/>
        <p:nvPr/>
      </p:nvGrpSpPr>
      <p:grpSpPr>
        <a:xfrm>
          <a:off x="0" y="0"/>
          <a:ext cx="0" cy="0"/>
          <a:chOff x="0" y="0"/>
          <a:chExt cx="0" cy="0"/>
        </a:xfrm>
      </p:grpSpPr>
      <p:sp>
        <p:nvSpPr>
          <p:cNvPr name="Freeform 2" id="2"/>
          <p:cNvSpPr/>
          <p:nvPr/>
        </p:nvSpPr>
        <p:spPr>
          <a:xfrm flipH="false" flipV="false" rot="0">
            <a:off x="909177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477444" y="931575"/>
            <a:ext cx="11228657" cy="8423851"/>
          </a:xfrm>
          <a:custGeom>
            <a:avLst/>
            <a:gdLst/>
            <a:ahLst/>
            <a:cxnLst/>
            <a:rect r="r" b="b" t="t" l="l"/>
            <a:pathLst>
              <a:path h="8423851" w="11228657">
                <a:moveTo>
                  <a:pt x="0" y="0"/>
                </a:moveTo>
                <a:lnTo>
                  <a:pt x="11228657" y="0"/>
                </a:lnTo>
                <a:lnTo>
                  <a:pt x="11228657" y="8423850"/>
                </a:lnTo>
                <a:lnTo>
                  <a:pt x="0" y="8423850"/>
                </a:lnTo>
                <a:lnTo>
                  <a:pt x="0" y="0"/>
                </a:lnTo>
                <a:close/>
              </a:path>
            </a:pathLst>
          </a:custGeom>
          <a:blipFill>
            <a:blip r:embed="rId4"/>
            <a:stretch>
              <a:fillRect l="0" t="-3266" r="0" b="0"/>
            </a:stretch>
          </a:blipFill>
          <a:ln w="38100" cap="sq">
            <a:solidFill>
              <a:srgbClr val="000000"/>
            </a:solidFill>
            <a:prstDash val="sysDot"/>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078127"/>
            <a:ext cx="16521399" cy="7269803"/>
            <a:chOff x="0" y="0"/>
            <a:chExt cx="4351315" cy="1914681"/>
          </a:xfrm>
        </p:grpSpPr>
        <p:sp>
          <p:nvSpPr>
            <p:cNvPr name="Freeform 6" id="6"/>
            <p:cNvSpPr/>
            <p:nvPr/>
          </p:nvSpPr>
          <p:spPr>
            <a:xfrm flipH="false" flipV="false" rot="0">
              <a:off x="0" y="0"/>
              <a:ext cx="4351315" cy="1914681"/>
            </a:xfrm>
            <a:custGeom>
              <a:avLst/>
              <a:gdLst/>
              <a:ahLst/>
              <a:cxnLst/>
              <a:rect r="r" b="b" t="t" l="l"/>
              <a:pathLst>
                <a:path h="1914681" w="4351315">
                  <a:moveTo>
                    <a:pt x="0" y="0"/>
                  </a:moveTo>
                  <a:lnTo>
                    <a:pt x="4351315" y="0"/>
                  </a:lnTo>
                  <a:lnTo>
                    <a:pt x="4351315" y="1914681"/>
                  </a:lnTo>
                  <a:lnTo>
                    <a:pt x="0" y="1914681"/>
                  </a:lnTo>
                  <a:close/>
                </a:path>
              </a:pathLst>
            </a:custGeom>
            <a:solidFill>
              <a:srgbClr val="FEEFDB"/>
            </a:solidFill>
          </p:spPr>
        </p:sp>
        <p:sp>
          <p:nvSpPr>
            <p:cNvPr name="TextBox 7" id="7"/>
            <p:cNvSpPr txBox="true"/>
            <p:nvPr/>
          </p:nvSpPr>
          <p:spPr>
            <a:xfrm>
              <a:off x="0" y="-38100"/>
              <a:ext cx="4351315" cy="195278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FEEFDB"/>
            </a:solidFill>
            <a:ln w="38100" cap="sq">
              <a:solidFill>
                <a:srgbClr val="FEEFDB"/>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785878"/>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346572" y="1973352"/>
            <a:ext cx="15594855" cy="6341363"/>
          </a:xfrm>
          <a:prstGeom prst="rect">
            <a:avLst/>
          </a:prstGeom>
        </p:spPr>
        <p:txBody>
          <a:bodyPr anchor="t" rtlCol="false" tIns="0" lIns="0" bIns="0" rIns="0">
            <a:spAutoFit/>
          </a:bodyPr>
          <a:lstStyle/>
          <a:p>
            <a:pPr algn="just">
              <a:lnSpc>
                <a:spcPts val="5061"/>
              </a:lnSpc>
            </a:pPr>
          </a:p>
          <a:p>
            <a:pPr algn="just" marL="705073" indent="-352537" lvl="1">
              <a:lnSpc>
                <a:spcPts val="5061"/>
              </a:lnSpc>
              <a:buFont typeface="Arial"/>
              <a:buChar char="•"/>
            </a:pPr>
            <a:r>
              <a:rPr lang="en-US" sz="3265">
                <a:solidFill>
                  <a:srgbClr val="000000"/>
                </a:solidFill>
                <a:latin typeface="Nunito"/>
              </a:rPr>
              <a:t>When a datagram is fragmented, the host or router performing the fragmentation must modify specific fields in the headers of the fragments.</a:t>
            </a:r>
          </a:p>
          <a:p>
            <a:pPr algn="just" marL="705073" indent="-352537" lvl="1">
              <a:lnSpc>
                <a:spcPts val="5061"/>
              </a:lnSpc>
              <a:buFont typeface="Arial"/>
              <a:buChar char="•"/>
            </a:pPr>
            <a:r>
              <a:rPr lang="en-US" sz="3265">
                <a:solidFill>
                  <a:srgbClr val="000000"/>
                </a:solidFill>
                <a:latin typeface="Nunito Bold"/>
              </a:rPr>
              <a:t>Reserved : </a:t>
            </a:r>
            <a:r>
              <a:rPr lang="en-US" sz="3265">
                <a:solidFill>
                  <a:srgbClr val="000000"/>
                </a:solidFill>
                <a:latin typeface="Nunito"/>
              </a:rPr>
              <a:t>The leftmost bit is reserved (not used).</a:t>
            </a:r>
          </a:p>
          <a:p>
            <a:pPr algn="just" marL="705073" indent="-352537" lvl="1">
              <a:lnSpc>
                <a:spcPts val="5061"/>
              </a:lnSpc>
              <a:buFont typeface="Arial"/>
              <a:buChar char="•"/>
            </a:pPr>
            <a:r>
              <a:rPr lang="en-US" sz="3265">
                <a:solidFill>
                  <a:srgbClr val="000000"/>
                </a:solidFill>
                <a:latin typeface="Nunito Bold"/>
              </a:rPr>
              <a:t>Do not fragment </a:t>
            </a:r>
            <a:r>
              <a:rPr lang="en-US" sz="3265">
                <a:solidFill>
                  <a:srgbClr val="000000"/>
                </a:solidFill>
                <a:latin typeface="Nunito"/>
              </a:rPr>
              <a:t>: if it is 1 =&gt; the datagram cannot be fragmented;If it cannot pass the datagram through any available physical network, it discards the datagram and sends an error message to the source host.</a:t>
            </a:r>
          </a:p>
          <a:p>
            <a:pPr algn="just" marL="705073" indent="-352537" lvl="1">
              <a:lnSpc>
                <a:spcPts val="5061"/>
              </a:lnSpc>
              <a:buFont typeface="Arial"/>
              <a:buChar char="•"/>
            </a:pPr>
            <a:r>
              <a:rPr lang="en-US" sz="3265">
                <a:solidFill>
                  <a:srgbClr val="000000"/>
                </a:solidFill>
                <a:latin typeface="Nunito Bold"/>
              </a:rPr>
              <a:t>0 =&gt; </a:t>
            </a:r>
            <a:r>
              <a:rPr lang="en-US" sz="3265">
                <a:solidFill>
                  <a:srgbClr val="000000"/>
                </a:solidFill>
                <a:latin typeface="Nunito"/>
              </a:rPr>
              <a:t>the datagram can be fragmented if necessary</a:t>
            </a:r>
            <a:r>
              <a:rPr lang="en-US" sz="3265">
                <a:solidFill>
                  <a:srgbClr val="000000"/>
                </a:solidFill>
                <a:latin typeface="Nunito Bold"/>
              </a:rPr>
              <a:t>.</a:t>
            </a:r>
          </a:p>
          <a:p>
            <a:pPr algn="just" marL="705073" indent="-352537" lvl="1">
              <a:lnSpc>
                <a:spcPts val="5061"/>
              </a:lnSpc>
              <a:buFont typeface="Arial"/>
              <a:buChar char="•"/>
            </a:pPr>
            <a:r>
              <a:rPr lang="en-US" sz="3265">
                <a:solidFill>
                  <a:srgbClr val="000000"/>
                </a:solidFill>
                <a:latin typeface="Nunito Bold"/>
              </a:rPr>
              <a:t>More fragment : </a:t>
            </a:r>
            <a:r>
              <a:rPr lang="en-US" sz="3265">
                <a:solidFill>
                  <a:srgbClr val="000000"/>
                </a:solidFill>
                <a:latin typeface="Nunito"/>
              </a:rPr>
              <a:t>If its value is 1, it means the datagram is not the last fragment; there are more fragments after this one.if not its the last.</a:t>
            </a:r>
          </a:p>
        </p:txBody>
      </p:sp>
      <p:sp>
        <p:nvSpPr>
          <p:cNvPr name="Freeform 15" id="15"/>
          <p:cNvSpPr/>
          <p:nvPr/>
        </p:nvSpPr>
        <p:spPr>
          <a:xfrm flipH="false" flipV="false" rot="0">
            <a:off x="16284613" y="7836503"/>
            <a:ext cx="1949375" cy="1949375"/>
          </a:xfrm>
          <a:custGeom>
            <a:avLst/>
            <a:gdLst/>
            <a:ahLst/>
            <a:cxnLst/>
            <a:rect r="r" b="b" t="t" l="l"/>
            <a:pathLst>
              <a:path h="1949375" w="1949375">
                <a:moveTo>
                  <a:pt x="0" y="0"/>
                </a:moveTo>
                <a:lnTo>
                  <a:pt x="1949374" y="0"/>
                </a:lnTo>
                <a:lnTo>
                  <a:pt x="1949374"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543721" y="1106110"/>
            <a:ext cx="9200557" cy="797369"/>
          </a:xfrm>
          <a:prstGeom prst="rect">
            <a:avLst/>
          </a:prstGeom>
        </p:spPr>
        <p:txBody>
          <a:bodyPr anchor="t" rtlCol="false" tIns="0" lIns="0" bIns="0" rIns="0">
            <a:spAutoFit/>
          </a:bodyPr>
          <a:lstStyle/>
          <a:p>
            <a:pPr algn="ctr">
              <a:lnSpc>
                <a:spcPts val="6450"/>
              </a:lnSpc>
            </a:pPr>
            <a:r>
              <a:rPr lang="en-US" sz="4607">
                <a:solidFill>
                  <a:srgbClr val="000000"/>
                </a:solidFill>
                <a:latin typeface="Fredoka One Bold"/>
              </a:rPr>
              <a:t>FIELDS TO MODIFY</a:t>
            </a:r>
          </a:p>
        </p:txBody>
      </p:sp>
      <p:sp>
        <p:nvSpPr>
          <p:cNvPr name="Freeform 18" id="18"/>
          <p:cNvSpPr/>
          <p:nvPr/>
        </p:nvSpPr>
        <p:spPr>
          <a:xfrm flipH="false" flipV="false" rot="0">
            <a:off x="12115703" y="8314715"/>
            <a:ext cx="5901987" cy="1611279"/>
          </a:xfrm>
          <a:custGeom>
            <a:avLst/>
            <a:gdLst/>
            <a:ahLst/>
            <a:cxnLst/>
            <a:rect r="r" b="b" t="t" l="l"/>
            <a:pathLst>
              <a:path h="1611279" w="5901987">
                <a:moveTo>
                  <a:pt x="0" y="0"/>
                </a:moveTo>
                <a:lnTo>
                  <a:pt x="5901986" y="0"/>
                </a:lnTo>
                <a:lnTo>
                  <a:pt x="5901986" y="1611278"/>
                </a:lnTo>
                <a:lnTo>
                  <a:pt x="0" y="1611278"/>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53413"/>
            <a:ext cx="16521399" cy="7794516"/>
            <a:chOff x="0" y="0"/>
            <a:chExt cx="4351315" cy="2052877"/>
          </a:xfrm>
        </p:grpSpPr>
        <p:sp>
          <p:nvSpPr>
            <p:cNvPr name="Freeform 6" id="6"/>
            <p:cNvSpPr/>
            <p:nvPr/>
          </p:nvSpPr>
          <p:spPr>
            <a:xfrm flipH="false" flipV="false" rot="0">
              <a:off x="0" y="0"/>
              <a:ext cx="4351315" cy="2052877"/>
            </a:xfrm>
            <a:custGeom>
              <a:avLst/>
              <a:gdLst/>
              <a:ahLst/>
              <a:cxnLst/>
              <a:rect r="r" b="b" t="t" l="l"/>
              <a:pathLst>
                <a:path h="2052877" w="4351315">
                  <a:moveTo>
                    <a:pt x="0" y="0"/>
                  </a:moveTo>
                  <a:lnTo>
                    <a:pt x="4351315" y="0"/>
                  </a:lnTo>
                  <a:lnTo>
                    <a:pt x="4351315" y="2052877"/>
                  </a:lnTo>
                  <a:lnTo>
                    <a:pt x="0" y="2052877"/>
                  </a:lnTo>
                  <a:close/>
                </a:path>
              </a:pathLst>
            </a:custGeom>
            <a:solidFill>
              <a:srgbClr val="FEEFDB"/>
            </a:solidFill>
          </p:spPr>
        </p:sp>
        <p:sp>
          <p:nvSpPr>
            <p:cNvPr name="TextBox 7" id="7"/>
            <p:cNvSpPr txBox="true"/>
            <p:nvPr/>
          </p:nvSpPr>
          <p:spPr>
            <a:xfrm>
              <a:off x="0" y="-38100"/>
              <a:ext cx="4351315" cy="209097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9785878"/>
            <a:ext cx="19974273" cy="1861295"/>
            <a:chOff x="0" y="0"/>
            <a:chExt cx="5260714" cy="490218"/>
          </a:xfrm>
        </p:grpSpPr>
        <p:sp>
          <p:nvSpPr>
            <p:cNvPr name="Freeform 9" id="9"/>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EEFDB"/>
            </a:solidFill>
          </p:spPr>
        </p:sp>
        <p:sp>
          <p:nvSpPr>
            <p:cNvPr name="TextBox 10" id="10"/>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823119" y="1963827"/>
            <a:ext cx="15174813" cy="7194168"/>
          </a:xfrm>
          <a:prstGeom prst="rect">
            <a:avLst/>
          </a:prstGeom>
        </p:spPr>
        <p:txBody>
          <a:bodyPr anchor="t" rtlCol="false" tIns="0" lIns="0" bIns="0" rIns="0">
            <a:spAutoFit/>
          </a:bodyPr>
          <a:lstStyle/>
          <a:p>
            <a:pPr algn="just">
              <a:lnSpc>
                <a:spcPts val="5216"/>
              </a:lnSpc>
            </a:pPr>
          </a:p>
          <a:p>
            <a:pPr algn="just" marL="726663" indent="-363331" lvl="1">
              <a:lnSpc>
                <a:spcPts val="5216"/>
              </a:lnSpc>
              <a:buFont typeface="Arial"/>
              <a:buChar char="•"/>
            </a:pPr>
            <a:r>
              <a:rPr lang="en-US" sz="3365">
                <a:solidFill>
                  <a:srgbClr val="000000"/>
                </a:solidFill>
                <a:latin typeface="Nunito Bold"/>
              </a:rPr>
              <a:t>Fragment offset : 13-bit fragmentation offset field shows the relative position of this fragment with respect to the whole datagram. </a:t>
            </a:r>
          </a:p>
          <a:p>
            <a:pPr algn="just">
              <a:lnSpc>
                <a:spcPts val="5216"/>
              </a:lnSpc>
            </a:pPr>
            <a:r>
              <a:rPr lang="en-US" sz="3365">
                <a:solidFill>
                  <a:srgbClr val="000000"/>
                </a:solidFill>
                <a:latin typeface="Nunito Bold"/>
              </a:rPr>
              <a:t>1. The first fragment has an offset field value of zero.</a:t>
            </a:r>
          </a:p>
          <a:p>
            <a:pPr algn="just">
              <a:lnSpc>
                <a:spcPts val="5216"/>
              </a:lnSpc>
            </a:pPr>
            <a:r>
              <a:rPr lang="en-US" sz="3365">
                <a:solidFill>
                  <a:srgbClr val="000000"/>
                </a:solidFill>
                <a:latin typeface="Nunito Bold"/>
              </a:rPr>
              <a:t>2. Divide the length of the first fragment by 8(offset value is measured in units of 8 bytes). The second fragment has an offset value equal to that result. </a:t>
            </a:r>
          </a:p>
          <a:p>
            <a:pPr algn="just">
              <a:lnSpc>
                <a:spcPts val="5216"/>
              </a:lnSpc>
            </a:pPr>
            <a:r>
              <a:rPr lang="en-US" sz="3365">
                <a:solidFill>
                  <a:srgbClr val="000000"/>
                </a:solidFill>
                <a:latin typeface="Nunito Bold"/>
              </a:rPr>
              <a:t>3. Divide the total length of the first and second fragment by 8. The third fragment has an offset value equal to that result.</a:t>
            </a:r>
          </a:p>
          <a:p>
            <a:pPr algn="just">
              <a:lnSpc>
                <a:spcPts val="5216"/>
              </a:lnSpc>
            </a:pPr>
            <a:r>
              <a:rPr lang="en-US" sz="3365">
                <a:solidFill>
                  <a:srgbClr val="000000"/>
                </a:solidFill>
                <a:latin typeface="Nunito Bold"/>
              </a:rPr>
              <a:t>4. Continue the process. The last fragment has its MF bit set to 0.</a:t>
            </a:r>
          </a:p>
          <a:p>
            <a:pPr algn="just">
              <a:lnSpc>
                <a:spcPts val="5216"/>
              </a:lnSpc>
            </a:pPr>
          </a:p>
        </p:txBody>
      </p:sp>
      <p:sp>
        <p:nvSpPr>
          <p:cNvPr name="Freeform 12" id="12"/>
          <p:cNvSpPr/>
          <p:nvPr/>
        </p:nvSpPr>
        <p:spPr>
          <a:xfrm flipH="false" flipV="false" rot="0">
            <a:off x="16284613" y="7836503"/>
            <a:ext cx="1949375" cy="1949375"/>
          </a:xfrm>
          <a:custGeom>
            <a:avLst/>
            <a:gdLst/>
            <a:ahLst/>
            <a:cxnLst/>
            <a:rect r="r" b="b" t="t" l="l"/>
            <a:pathLst>
              <a:path h="1949375" w="1949375">
                <a:moveTo>
                  <a:pt x="0" y="0"/>
                </a:moveTo>
                <a:lnTo>
                  <a:pt x="1949374" y="0"/>
                </a:lnTo>
                <a:lnTo>
                  <a:pt x="1949374"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DAFyuWnPC54</dc:identifier>
  <dcterms:modified xsi:type="dcterms:W3CDTF">2011-08-01T06:04:30Z</dcterms:modified>
  <cp:revision>1</cp:revision>
  <dc:title>cn yashu</dc:title>
</cp:coreProperties>
</file>